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7" r:id="rId3"/>
    <p:sldId id="298" r:id="rId4"/>
    <p:sldId id="276" r:id="rId5"/>
    <p:sldId id="285" r:id="rId6"/>
    <p:sldId id="286" r:id="rId7"/>
    <p:sldId id="274" r:id="rId8"/>
    <p:sldId id="299" r:id="rId9"/>
    <p:sldId id="287" r:id="rId10"/>
    <p:sldId id="291" r:id="rId11"/>
    <p:sldId id="300" r:id="rId12"/>
    <p:sldId id="292" r:id="rId13"/>
    <p:sldId id="289" r:id="rId14"/>
    <p:sldId id="290" r:id="rId15"/>
    <p:sldId id="288" r:id="rId16"/>
    <p:sldId id="293" r:id="rId17"/>
    <p:sldId id="301" r:id="rId18"/>
    <p:sldId id="302" r:id="rId19"/>
  </p:sldIdLst>
  <p:sldSz cx="9144000" cy="6858000" type="screen4x3"/>
  <p:notesSz cx="6807200" cy="9939338"/>
  <p:embeddedFontLs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aleway ExtraBold" pitchFamily="2" charset="0"/>
      <p:bold r:id="rId26"/>
      <p:italic r:id="rId27"/>
      <p:boldItalic r:id="rId28"/>
    </p:embeddedFont>
    <p:embeddedFont>
      <p:font typeface="Raleway Light" pitchFamily="2" charset="0"/>
      <p:regular r:id="rId29"/>
      <p:italic r:id="rId30"/>
    </p:embeddedFont>
    <p:embeddedFont>
      <p:font typeface="Raleway SemiBold" pitchFamily="2" charset="0"/>
      <p:regular r:id="rId31"/>
      <p:bold r:id="rId32"/>
      <p:italic r:id="rId33"/>
      <p:boldItalic r:id="rId34"/>
    </p:embeddedFont>
    <p:embeddedFont>
      <p:font typeface="Raleway-SemiBold" panose="020B0003030101060003" charset="0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80">
          <p15:clr>
            <a:srgbClr val="A4A3A4"/>
          </p15:clr>
        </p15:guide>
        <p15:guide id="2" orient="horz" pos="231">
          <p15:clr>
            <a:srgbClr val="A4A3A4"/>
          </p15:clr>
        </p15:guide>
        <p15:guide id="3" orient="horz" pos="1063">
          <p15:clr>
            <a:srgbClr val="A4A3A4"/>
          </p15:clr>
        </p15:guide>
        <p15:guide id="4" orient="horz" pos="2515">
          <p15:clr>
            <a:srgbClr val="A4A3A4"/>
          </p15:clr>
        </p15:guide>
        <p15:guide id="5" orient="horz" pos="3826">
          <p15:clr>
            <a:srgbClr val="A4A3A4"/>
          </p15:clr>
        </p15:guide>
        <p15:guide id="6" orient="horz" pos="3774">
          <p15:clr>
            <a:srgbClr val="A4A3A4"/>
          </p15:clr>
        </p15:guide>
        <p15:guide id="7" orient="horz" pos="1723">
          <p15:clr>
            <a:srgbClr val="A4A3A4"/>
          </p15:clr>
        </p15:guide>
        <p15:guide id="8" orient="horz" pos="3265">
          <p15:clr>
            <a:srgbClr val="A4A3A4"/>
          </p15:clr>
        </p15:guide>
        <p15:guide id="9" pos="2880">
          <p15:clr>
            <a:srgbClr val="A4A3A4"/>
          </p15:clr>
        </p15:guide>
        <p15:guide id="10" pos="5534">
          <p15:clr>
            <a:srgbClr val="A4A3A4"/>
          </p15:clr>
        </p15:guide>
        <p15:guide id="11" pos="231">
          <p15:clr>
            <a:srgbClr val="A4A3A4"/>
          </p15:clr>
        </p15:guide>
        <p15:guide id="12" pos="2835">
          <p15:clr>
            <a:srgbClr val="A4A3A4"/>
          </p15:clr>
        </p15:guide>
        <p15:guide id="13" pos="2925">
          <p15:clr>
            <a:srgbClr val="A4A3A4"/>
          </p15:clr>
        </p15:guide>
        <p15:guide id="14" pos="3530">
          <p15:clr>
            <a:srgbClr val="A4A3A4"/>
          </p15:clr>
        </p15:guide>
        <p15:guide id="15" pos="45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3"/>
    <a:srgbClr val="FFCE9F"/>
    <a:srgbClr val="FFE6CC"/>
    <a:srgbClr val="F8DED3"/>
    <a:srgbClr val="989898"/>
    <a:srgbClr val="DD5B1C"/>
    <a:srgbClr val="6E8D74"/>
    <a:srgbClr val="98C7BB"/>
    <a:srgbClr val="005DA3"/>
    <a:srgbClr val="DD5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585" autoAdjust="0"/>
  </p:normalViewPr>
  <p:slideViewPr>
    <p:cSldViewPr snapToGrid="0">
      <p:cViewPr varScale="1">
        <p:scale>
          <a:sx n="118" d="100"/>
          <a:sy n="118" d="100"/>
        </p:scale>
        <p:origin x="1386" y="108"/>
      </p:cViewPr>
      <p:guideLst>
        <p:guide orient="horz" pos="2580"/>
        <p:guide orient="horz" pos="231"/>
        <p:guide orient="horz" pos="1063"/>
        <p:guide orient="horz" pos="2515"/>
        <p:guide orient="horz" pos="3826"/>
        <p:guide orient="horz" pos="3774"/>
        <p:guide orient="horz" pos="1723"/>
        <p:guide orient="horz" pos="3265"/>
        <p:guide pos="2880"/>
        <p:guide pos="5534"/>
        <p:guide pos="231"/>
        <p:guide pos="2835"/>
        <p:guide pos="2925"/>
        <p:guide pos="3530"/>
        <p:guide pos="45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156" y="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7CD-CD98-432F-8EEC-22B311494EB0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51A1C-2C38-4626-B42D-8434FDD07B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291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E35E5-EAD4-4E8C-B3C2-F41D2F56C3B9}" type="datetimeFigureOut">
              <a:rPr lang="en-AU" smtClean="0"/>
              <a:t>3/03/2025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E31B2-8CD1-4313-A522-BA15E705560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23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31B2-8CD1-4313-A522-BA15E705560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800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31B2-8CD1-4313-A522-BA15E705560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323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31B2-8CD1-4313-A522-BA15E705560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805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31B2-8CD1-4313-A522-BA15E705560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788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BBF1B-CC0A-3188-02DB-1D7CEB647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2C333-2E3D-D88C-BB44-307D04CB8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5C8F31-EA5A-D5D5-C3DD-4E65A922C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412A0-DF50-B254-9F16-1C37001EAA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E31B2-8CD1-4313-A522-BA15E705560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31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714777"/>
            <a:ext cx="9144000" cy="3285224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0" y="3930336"/>
            <a:ext cx="9144000" cy="682906"/>
          </a:xfrm>
        </p:spPr>
        <p:txBody>
          <a:bodyPr anchor="ctr">
            <a:noAutofit/>
          </a:bodyPr>
          <a:lstStyle>
            <a:lvl1pPr algn="ctr">
              <a:defRPr sz="3600" b="0" i="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Raleway ExtraBold" panose="020B0903030101060003" pitchFamily="34" charset="0"/>
                <a:ea typeface="Raleway ExtraBold" panose="020B0903030101060003" pitchFamily="34" charset="0"/>
                <a:cs typeface="Raleway ExtraBold" panose="020B0903030101060003" pitchFamily="34" charset="0"/>
              </a:defRPr>
            </a:lvl1pPr>
          </a:lstStyle>
          <a:p>
            <a:r>
              <a:rPr lang="en-US" dirty="0"/>
              <a:t>Title Slide</a:t>
            </a:r>
            <a:endParaRPr lang="en-AU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210595" y="5209475"/>
            <a:ext cx="4722812" cy="469914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000" b="1" i="0">
                <a:solidFill>
                  <a:srgbClr val="DD5B1C"/>
                </a:solidFill>
                <a:latin typeface="Raleway-SemiBold" panose="020B0003030101060003" pitchFamily="34" charset="0"/>
                <a:ea typeface="Raleway-SemiBold" panose="020B0003030101060003" pitchFamily="34" charset="0"/>
                <a:cs typeface="Raleway-SemiBold" panose="020B0003030101060003" pitchFamily="34" charset="0"/>
              </a:defRPr>
            </a:lvl1pPr>
            <a:lvl2pPr marL="444500" indent="0">
              <a:buNone/>
              <a:defRPr/>
            </a:lvl2pPr>
            <a:lvl3pPr marL="898525" indent="0">
              <a:buNone/>
              <a:defRPr/>
            </a:lvl3pPr>
            <a:lvl4pPr marL="1343025" indent="0">
              <a:buNone/>
              <a:defRPr/>
            </a:lvl4pPr>
            <a:lvl5pPr marL="1797050" indent="0">
              <a:buNone/>
              <a:defRPr/>
            </a:lvl5pPr>
          </a:lstStyle>
          <a:p>
            <a:pPr lvl="0"/>
            <a:r>
              <a:rPr lang="en-US" dirty="0"/>
              <a:t>Commentary or sub-title if required</a:t>
            </a:r>
            <a:endParaRPr lang="en-AU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2210595" y="5888864"/>
            <a:ext cx="4722812" cy="336710"/>
          </a:xfrm>
        </p:spPr>
        <p:txBody>
          <a:bodyPr>
            <a:noAutofit/>
          </a:bodyPr>
          <a:lstStyle>
            <a:lvl1pPr marL="0" indent="0" algn="ct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44500" indent="0">
              <a:buNone/>
              <a:defRPr/>
            </a:lvl2pPr>
            <a:lvl3pPr marL="898525" indent="0">
              <a:buNone/>
              <a:defRPr/>
            </a:lvl3pPr>
            <a:lvl4pPr marL="1343025" indent="0">
              <a:buNone/>
              <a:defRPr/>
            </a:lvl4pPr>
            <a:lvl5pPr marL="1797050" indent="0">
              <a:buNone/>
              <a:defRPr/>
            </a:lvl5pPr>
          </a:lstStyle>
          <a:p>
            <a:pPr lvl="0"/>
            <a:r>
              <a:rPr lang="en-US" dirty="0"/>
              <a:t>Presenter, Position Title</a:t>
            </a:r>
            <a:endParaRPr lang="en-AU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2210595" y="6225574"/>
            <a:ext cx="4722812" cy="336710"/>
          </a:xfrm>
        </p:spPr>
        <p:txBody>
          <a:bodyPr>
            <a:noAutofit/>
          </a:bodyPr>
          <a:lstStyle>
            <a:lvl1pPr marL="0" indent="0" algn="ctr">
              <a:spcBef>
                <a:spcPts val="30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44500" indent="0">
              <a:buNone/>
              <a:defRPr/>
            </a:lvl2pPr>
            <a:lvl3pPr marL="898525" indent="0">
              <a:buNone/>
              <a:defRPr/>
            </a:lvl3pPr>
            <a:lvl4pPr marL="1343025" indent="0">
              <a:buNone/>
              <a:defRPr/>
            </a:lvl4pPr>
            <a:lvl5pPr marL="1797050" indent="0">
              <a:buNone/>
              <a:defRPr/>
            </a:lvl5pPr>
          </a:lstStyle>
          <a:p>
            <a:pPr lvl="0"/>
            <a:r>
              <a:rPr lang="en-US" dirty="0"/>
              <a:t>Date, Year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93" y="465966"/>
            <a:ext cx="1920213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b="1" dirty="0"/>
              <a:t>Text RHS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651374" y="2084378"/>
            <a:ext cx="4133850" cy="44287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RHS text</a:t>
            </a:r>
            <a:endParaRPr lang="en-A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33877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Quick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b="1" dirty="0"/>
              <a:t>Text and Quick facts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6711" y="2084378"/>
            <a:ext cx="4936807" cy="44253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430764" y="2084378"/>
            <a:ext cx="3354460" cy="471253"/>
          </a:xfrm>
          <a:solidFill>
            <a:srgbClr val="6E8D74"/>
          </a:solidFill>
          <a:effectLst/>
        </p:spPr>
        <p:txBody>
          <a:bodyPr lIns="108000" tIns="108000" rIns="108000" bIns="108000">
            <a:noAutofit/>
          </a:bodyPr>
          <a:lstStyle>
            <a:lvl1pPr marL="0" indent="0">
              <a:buNone/>
              <a:defRPr sz="1800" b="1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Quick facts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430740" y="2555631"/>
            <a:ext cx="3354484" cy="3954083"/>
          </a:xfrm>
          <a:solidFill>
            <a:srgbClr val="6E8D74">
              <a:alpha val="15000"/>
            </a:srgbClr>
          </a:solidFill>
          <a:effectLst/>
        </p:spPr>
        <p:txBody>
          <a:bodyPr lIns="108000" tIns="108000" rIns="108000" bIns="108000"/>
          <a:lstStyle>
            <a:lvl1pPr>
              <a:defRPr sz="1400"/>
            </a:lvl1pPr>
            <a:lvl2pPr marL="449263" indent="-182563">
              <a:defRPr sz="1400"/>
            </a:lvl2pPr>
            <a:lvl3pPr marL="715963" indent="-180975"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33877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37296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–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968" y="4078599"/>
            <a:ext cx="9144000" cy="2779401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b="1" dirty="0"/>
              <a:t>Text &amp; Image – Landscape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2" y="2084378"/>
            <a:ext cx="8418512" cy="1901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432449" y="6283842"/>
            <a:ext cx="4287037" cy="332812"/>
          </a:xfrm>
          <a:solidFill>
            <a:schemeClr val="bg2">
              <a:alpha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Caption for image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33877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31262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 – Many mini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&amp; Image – Many Mini Images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4" y="2123456"/>
            <a:ext cx="5103812" cy="4483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55143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586218" y="2123456"/>
            <a:ext cx="1560003" cy="1034018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75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7261913" y="2123456"/>
            <a:ext cx="1560003" cy="1034018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75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5586218" y="3273362"/>
            <a:ext cx="1560003" cy="1034018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75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261913" y="3273362"/>
            <a:ext cx="1560003" cy="1034018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75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5586218" y="4423268"/>
            <a:ext cx="1560003" cy="1034018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75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261913" y="4423268"/>
            <a:ext cx="1560003" cy="1034018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75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0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5586218" y="5573174"/>
            <a:ext cx="1560003" cy="1034018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75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1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7261913" y="5573174"/>
            <a:ext cx="1560003" cy="1034018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75000"/>
                  </a:schemeClr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Chart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2622" y="2084379"/>
            <a:ext cx="8418512" cy="438020"/>
          </a:xfrm>
        </p:spPr>
        <p:txBody>
          <a:bodyPr anchor="ctr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Chart title</a:t>
            </a:r>
            <a:endParaRPr lang="en-AU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2"/>
          </p:nvPr>
        </p:nvSpPr>
        <p:spPr>
          <a:xfrm>
            <a:off x="362622" y="2522396"/>
            <a:ext cx="8418512" cy="373221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6713" y="6264135"/>
            <a:ext cx="8418512" cy="23495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Source: Add Chart source here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33877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2073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b="1" dirty="0"/>
              <a:t>Text &amp; Chart LHS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132388" y="2084378"/>
            <a:ext cx="3652837" cy="41691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Add 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76239" y="6253498"/>
            <a:ext cx="4603750" cy="23495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Source: Add Chart source here</a:t>
            </a:r>
            <a:endParaRPr lang="en-AU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6713" y="2084378"/>
            <a:ext cx="4613275" cy="427383"/>
          </a:xfrm>
        </p:spPr>
        <p:txBody>
          <a:bodyPr anchor="ctr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Chart title</a:t>
            </a:r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369199" y="2511761"/>
            <a:ext cx="4610789" cy="37417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33877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272354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 R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AU" b="1" dirty="0"/>
              <a:t>Text &amp; Chart RHS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6712" y="2084370"/>
            <a:ext cx="3652837" cy="4151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Add 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181475" y="6235682"/>
            <a:ext cx="4603750" cy="23495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Source: Add Chart source here</a:t>
            </a:r>
            <a:endParaRPr lang="en-AU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71949" y="2084370"/>
            <a:ext cx="4613275" cy="409575"/>
          </a:xfrm>
        </p:spPr>
        <p:txBody>
          <a:bodyPr anchor="ctr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Chart title</a:t>
            </a:r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174435" y="2493945"/>
            <a:ext cx="4610789" cy="374173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AU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33877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EE3124"/>
                </a:solidFill>
              </a:defRPr>
            </a:lvl1pPr>
          </a:lstStyle>
          <a:p>
            <a:r>
              <a:rPr lang="en-AU" b="1" dirty="0"/>
              <a:t>2 x chart</a:t>
            </a:r>
            <a:endParaRPr lang="en-AU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4" y="6264133"/>
            <a:ext cx="4125057" cy="23495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Source: Add Chart source here</a:t>
            </a:r>
            <a:endParaRPr lang="en-AU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6714" y="2084379"/>
            <a:ext cx="4133592" cy="438018"/>
          </a:xfrm>
        </p:spPr>
        <p:txBody>
          <a:bodyPr anchor="ctr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Chart title</a:t>
            </a:r>
            <a:endParaRPr lang="en-AU" dirty="0"/>
          </a:p>
        </p:txBody>
      </p:sp>
      <p:sp>
        <p:nvSpPr>
          <p:cNvPr id="21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366714" y="2522396"/>
            <a:ext cx="4131364" cy="374173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643438" y="6264133"/>
            <a:ext cx="4125057" cy="234950"/>
          </a:xfr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Source: Add Chart source here</a:t>
            </a:r>
            <a:endParaRPr lang="en-AU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3438" y="2084379"/>
            <a:ext cx="4133592" cy="438018"/>
          </a:xfrm>
        </p:spPr>
        <p:txBody>
          <a:bodyPr anchor="ctr"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Chart title</a:t>
            </a:r>
            <a:endParaRPr lang="en-AU" dirty="0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43438" y="2522396"/>
            <a:ext cx="4131364" cy="374173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33877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46718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t"/>
          <a:lstStyle>
            <a:lvl1pPr marL="0" indent="0" algn="ctr">
              <a:buNone/>
              <a:defRPr sz="1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" name="Title 20"/>
          <p:cNvSpPr>
            <a:spLocks noGrp="1"/>
          </p:cNvSpPr>
          <p:nvPr>
            <p:ph type="title" hasCustomPrompt="1"/>
          </p:nvPr>
        </p:nvSpPr>
        <p:spPr>
          <a:xfrm>
            <a:off x="0" y="3087547"/>
            <a:ext cx="9144000" cy="682906"/>
          </a:xfrm>
        </p:spPr>
        <p:txBody>
          <a:bodyPr anchor="ctr">
            <a:noAutofit/>
          </a:bodyPr>
          <a:lstStyle>
            <a:lvl1pPr algn="ctr">
              <a:defRPr sz="3600" b="0" i="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Raleway ExtraBold" panose="020B0903030101060003" pitchFamily="34" charset="0"/>
                <a:ea typeface="Raleway ExtraBold" panose="020B0903030101060003" pitchFamily="34" charset="0"/>
                <a:cs typeface="Raleway ExtraBold" panose="020B0903030101060003" pitchFamily="34" charset="0"/>
              </a:defRPr>
            </a:lvl1pPr>
          </a:lstStyle>
          <a:p>
            <a:r>
              <a:rPr lang="en-US" dirty="0"/>
              <a:t>Divider Slide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37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ropp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1714777"/>
            <a:ext cx="9144000" cy="3285224"/>
          </a:xfr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 algn="ctr">
              <a:buNone/>
              <a:defRPr sz="1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6" name="Title 20"/>
          <p:cNvSpPr>
            <a:spLocks noGrp="1"/>
          </p:cNvSpPr>
          <p:nvPr>
            <p:ph type="title" hasCustomPrompt="1"/>
          </p:nvPr>
        </p:nvSpPr>
        <p:spPr>
          <a:xfrm>
            <a:off x="0" y="3087547"/>
            <a:ext cx="9144000" cy="682906"/>
          </a:xfrm>
        </p:spPr>
        <p:txBody>
          <a:bodyPr anchor="ctr">
            <a:noAutofit/>
          </a:bodyPr>
          <a:lstStyle>
            <a:lvl1pPr algn="ctr">
              <a:defRPr sz="3600" b="0" i="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Raleway ExtraBold" panose="020B0903030101060003" pitchFamily="34" charset="0"/>
                <a:ea typeface="Raleway ExtraBold" panose="020B0903030101060003" pitchFamily="34" charset="0"/>
                <a:cs typeface="Raleway ExtraBold" panose="020B0903030101060003" pitchFamily="34" charset="0"/>
              </a:defRPr>
            </a:lvl1pPr>
          </a:lstStyle>
          <a:p>
            <a:r>
              <a:rPr lang="en-US" dirty="0"/>
              <a:t>Divider Slide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599" y="1780953"/>
            <a:ext cx="9144000" cy="3296093"/>
          </a:xfrm>
          <a:prstGeom prst="rect">
            <a:avLst/>
          </a:prstGeom>
          <a:solidFill>
            <a:srgbClr val="6E8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0"/>
          <p:cNvSpPr>
            <a:spLocks noGrp="1"/>
          </p:cNvSpPr>
          <p:nvPr>
            <p:ph type="title" hasCustomPrompt="1"/>
          </p:nvPr>
        </p:nvSpPr>
        <p:spPr>
          <a:xfrm>
            <a:off x="322647" y="3087546"/>
            <a:ext cx="8487508" cy="682906"/>
          </a:xfrm>
        </p:spPr>
        <p:txBody>
          <a:bodyPr anchor="ctr">
            <a:noAutofit/>
          </a:bodyPr>
          <a:lstStyle>
            <a:lvl1pPr algn="ctr">
              <a:defRPr sz="3600" b="0" i="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Raleway ExtraBold" panose="020B0903030101060003" pitchFamily="34" charset="0"/>
                <a:ea typeface="Raleway ExtraBold" panose="020B0903030101060003" pitchFamily="34" charset="0"/>
                <a:cs typeface="Raleway ExtraBold" panose="020B0903030101060003" pitchFamily="34" charset="0"/>
              </a:defRPr>
            </a:lvl1pPr>
          </a:lstStyle>
          <a:p>
            <a:r>
              <a:rPr lang="en-US" dirty="0"/>
              <a:t>Divider Slide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5599" y="1780953"/>
            <a:ext cx="9144000" cy="3296093"/>
          </a:xfrm>
          <a:prstGeom prst="rect">
            <a:avLst/>
          </a:prstGeom>
          <a:solidFill>
            <a:srgbClr val="005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0"/>
          <p:cNvSpPr>
            <a:spLocks noGrp="1"/>
          </p:cNvSpPr>
          <p:nvPr>
            <p:ph type="title" hasCustomPrompt="1"/>
          </p:nvPr>
        </p:nvSpPr>
        <p:spPr>
          <a:xfrm>
            <a:off x="322647" y="3087546"/>
            <a:ext cx="8487508" cy="682906"/>
          </a:xfrm>
        </p:spPr>
        <p:txBody>
          <a:bodyPr anchor="ctr">
            <a:noAutofit/>
          </a:bodyPr>
          <a:lstStyle>
            <a:lvl1pPr algn="ctr">
              <a:defRPr sz="3600" b="0" i="0" baseline="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55000"/>
                    </a:prstClr>
                  </a:outerShdw>
                </a:effectLst>
                <a:latin typeface="Raleway ExtraBold" panose="020B0903030101060003" pitchFamily="34" charset="0"/>
                <a:ea typeface="Raleway ExtraBold" panose="020B0903030101060003" pitchFamily="34" charset="0"/>
                <a:cs typeface="Raleway ExtraBold" panose="020B0903030101060003" pitchFamily="34" charset="0"/>
              </a:defRPr>
            </a:lvl1pPr>
          </a:lstStyle>
          <a:p>
            <a:r>
              <a:rPr lang="en-US" dirty="0"/>
              <a:t>Divider Slide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x 1 –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713" y="781390"/>
            <a:ext cx="8418512" cy="75442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x 1 – bullets only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13" y="2102190"/>
            <a:ext cx="8418512" cy="4386263"/>
          </a:xfrm>
        </p:spPr>
        <p:txBody>
          <a:bodyPr/>
          <a:lstStyle>
            <a:lvl1pPr>
              <a:defRPr sz="2000">
                <a:latin typeface="Raleway-SemiBold" panose="020B0003030101060003" pitchFamily="34" charset="0"/>
              </a:defRPr>
            </a:lvl1pPr>
            <a:lvl2pPr>
              <a:defRPr sz="1800">
                <a:latin typeface="Raleway-SemiBold" panose="020B0003030101060003" pitchFamily="34" charset="0"/>
              </a:defRPr>
            </a:lvl2pPr>
            <a:lvl3pPr>
              <a:defRPr>
                <a:latin typeface="Raleway-SemiBold" panose="020B0003030101060003" pitchFamily="34" charset="0"/>
              </a:defRPr>
            </a:lvl3pPr>
            <a:lvl4pPr>
              <a:defRPr>
                <a:latin typeface="Raleway-SemiBold" panose="020B0003030101060003" pitchFamily="34" charset="0"/>
              </a:defRPr>
            </a:lvl4pPr>
            <a:lvl5pPr>
              <a:defRPr>
                <a:latin typeface="Raleway-SemiBold" panose="020B00030301010600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33877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403475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73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x 2 –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b="1" dirty="0"/>
              <a:t>Text x 2 – bullets only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6713" y="2084378"/>
            <a:ext cx="4133850" cy="4489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Column 1</a:t>
            </a:r>
            <a:endParaRPr lang="en-AU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43437" y="2084378"/>
            <a:ext cx="4141787" cy="448912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Column 2</a:t>
            </a:r>
            <a:endParaRPr lang="en-A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33877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26417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b="1" dirty="0"/>
              <a:t>Text LHS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6712" y="2084378"/>
            <a:ext cx="4133850" cy="44287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LHS text</a:t>
            </a:r>
            <a:endParaRPr lang="en-AU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66713" y="1633877"/>
            <a:ext cx="8418512" cy="352425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rgbClr val="989898"/>
                </a:solidFill>
                <a:latin typeface="Raleway ExtraBold" panose="020B0903030101060003" pitchFamily="34" charset="0"/>
              </a:defRPr>
            </a:lvl1pPr>
          </a:lstStyle>
          <a:p>
            <a:pPr lvl="0"/>
            <a:r>
              <a:rPr lang="en-AU" dirty="0"/>
              <a:t>Sub header if required</a:t>
            </a:r>
          </a:p>
        </p:txBody>
      </p:sp>
    </p:spTree>
    <p:extLst>
      <p:ext uri="{BB962C8B-B14F-4D97-AF65-F5344CB8AC3E}">
        <p14:creationId xmlns:p14="http://schemas.microsoft.com/office/powerpoint/2010/main" val="7979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712" y="791403"/>
            <a:ext cx="8418512" cy="74439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12" y="1687513"/>
            <a:ext cx="8418513" cy="4386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24" y="179055"/>
            <a:ext cx="1289155" cy="6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4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3" r:id="rId2"/>
    <p:sldLayoutId id="2147483706" r:id="rId3"/>
    <p:sldLayoutId id="2147483707" r:id="rId4"/>
    <p:sldLayoutId id="2147483708" r:id="rId5"/>
    <p:sldLayoutId id="2147483650" r:id="rId6"/>
    <p:sldLayoutId id="2147483704" r:id="rId7"/>
    <p:sldLayoutId id="2147483652" r:id="rId8"/>
    <p:sldLayoutId id="2147483683" r:id="rId9"/>
    <p:sldLayoutId id="2147483709" r:id="rId10"/>
    <p:sldLayoutId id="2147483685" r:id="rId11"/>
    <p:sldLayoutId id="2147483705" r:id="rId12"/>
    <p:sldLayoutId id="2147483710" r:id="rId13"/>
    <p:sldLayoutId id="2147483692" r:id="rId14"/>
    <p:sldLayoutId id="2147483695" r:id="rId15"/>
    <p:sldLayoutId id="2147483711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i="0" kern="1200">
          <a:solidFill>
            <a:srgbClr val="DE5A1C"/>
          </a:solidFill>
          <a:latin typeface="Raleway ExtraBold" panose="020B0903030101060003" pitchFamily="34" charset="0"/>
          <a:ea typeface="Raleway ExtraBold" panose="020B0903030101060003" pitchFamily="34" charset="0"/>
          <a:cs typeface="Raleway ExtraBold" panose="020B0903030101060003" pitchFamily="34" charset="0"/>
        </a:defRPr>
      </a:lvl1pPr>
    </p:titleStyle>
    <p:bodyStyle>
      <a:lvl1pPr marL="182563" indent="-182563" algn="l" defTabSz="914400" rtl="0" eaLnBrk="1" latinLnBrk="0" hangingPunct="1">
        <a:spcBef>
          <a:spcPct val="20000"/>
        </a:spcBef>
        <a:buClr>
          <a:srgbClr val="DD5B26"/>
        </a:buClr>
        <a:buSzPct val="70000"/>
        <a:buFont typeface="Wingdings" pitchFamily="2" charset="2"/>
        <a:buChar char="§"/>
        <a:tabLst/>
        <a:defRPr sz="2000" b="1" i="0" kern="1200">
          <a:solidFill>
            <a:srgbClr val="000000"/>
          </a:solidFill>
          <a:latin typeface="Raleway SemiBold" panose="020B0703030101060003" pitchFamily="34" charset="0"/>
          <a:ea typeface="Raleway SemiBold" panose="020B0703030101060003" pitchFamily="34" charset="0"/>
          <a:cs typeface="Raleway SemiBold" panose="020B0703030101060003" pitchFamily="34" charset="0"/>
        </a:defRPr>
      </a:lvl1pPr>
      <a:lvl2pPr marL="4492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›"/>
        <a:tabLst/>
        <a:defRPr sz="1800" b="1" i="0" kern="1200">
          <a:solidFill>
            <a:schemeClr val="tx1"/>
          </a:solidFill>
          <a:latin typeface="Raleway SemiBold" panose="020B0703030101060003" pitchFamily="34" charset="0"/>
          <a:ea typeface="Raleway SemiBold" panose="020B0703030101060003" pitchFamily="34" charset="0"/>
          <a:cs typeface="Raleway SemiBold" panose="020B0703030101060003" pitchFamily="34" charset="0"/>
        </a:defRPr>
      </a:lvl2pPr>
      <a:lvl3pPr marL="715963" indent="-180975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›"/>
        <a:defRPr sz="1600" b="1" i="0" kern="1200">
          <a:solidFill>
            <a:schemeClr val="tx1"/>
          </a:solidFill>
          <a:latin typeface="Raleway SemiBold" panose="020B0703030101060003" pitchFamily="34" charset="0"/>
          <a:ea typeface="Raleway SemiBold" panose="020B0703030101060003" pitchFamily="34" charset="0"/>
          <a:cs typeface="Raleway SemiBold" panose="020B0703030101060003" pitchFamily="34" charset="0"/>
        </a:defRPr>
      </a:lvl3pPr>
      <a:lvl4pPr marL="982663" indent="-180975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›"/>
        <a:defRPr sz="1400" b="1" i="0" kern="1200">
          <a:solidFill>
            <a:schemeClr val="tx1"/>
          </a:solidFill>
          <a:latin typeface="Raleway SemiBold" panose="020B0703030101060003" pitchFamily="34" charset="0"/>
          <a:ea typeface="Raleway SemiBold" panose="020B0703030101060003" pitchFamily="34" charset="0"/>
          <a:cs typeface="Raleway SemiBold" panose="020B0703030101060003" pitchFamily="34" charset="0"/>
        </a:defRPr>
      </a:lvl4pPr>
      <a:lvl5pPr marL="1258888" indent="-180975" algn="l" defTabSz="9144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 pitchFamily="34" charset="0"/>
        <a:buChar char="›"/>
        <a:tabLst/>
        <a:defRPr sz="1400" b="1" i="0" kern="1200">
          <a:solidFill>
            <a:schemeClr val="tx1"/>
          </a:solidFill>
          <a:latin typeface="Raleway SemiBold" panose="020B0703030101060003" pitchFamily="34" charset="0"/>
          <a:ea typeface="Raleway SemiBold" panose="020B0703030101060003" pitchFamily="34" charset="0"/>
          <a:cs typeface="Raleway SemiBold" panose="020B0703030101060003" pitchFamily="34" charset="0"/>
        </a:defRPr>
      </a:lvl5pPr>
      <a:lvl6pPr marL="1343025" indent="-269875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ustomer-sm0u55bpwyn0zrmq.cloudflarestream.com/f708eea1aac7202ca14c205925d91540/watc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pcontent.blob.core.windows.net/public/Print%20out%20-%20Getting%20Started%20with%20Maths%20Pathway%20Home.pdf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pcontent.blob.core.windows.net/public/Print%20out%20-%20Getting%20Started%20with%20Maths%20Pathway%20Hom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pcontent.blob.core.windows.net/public/Print%20out%20-%20Getting%20Started%20with%20Maths%20Pathway%20Hom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9289D0D-EB6D-47EF-9300-213FF379D1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 b="15935"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Getting Started with</a:t>
            </a:r>
            <a:br>
              <a:rPr lang="en-AU" dirty="0"/>
            </a:br>
            <a:r>
              <a:rPr lang="en-AU" dirty="0"/>
              <a:t>Maths Pathway Home</a:t>
            </a:r>
          </a:p>
        </p:txBody>
      </p:sp>
    </p:spTree>
    <p:extLst>
      <p:ext uri="{BB962C8B-B14F-4D97-AF65-F5344CB8AC3E}">
        <p14:creationId xmlns:p14="http://schemas.microsoft.com/office/powerpoint/2010/main" val="21811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B89334-FB7A-485A-B506-A5F2AEC5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781390"/>
            <a:ext cx="8418512" cy="754421"/>
          </a:xfrm>
        </p:spPr>
        <p:txBody>
          <a:bodyPr/>
          <a:lstStyle/>
          <a:p>
            <a:pPr algn="ctr"/>
            <a:r>
              <a:rPr lang="en-AU" dirty="0"/>
              <a:t>Answers:</a:t>
            </a:r>
            <a:br>
              <a:rPr lang="en-AU" dirty="0"/>
            </a:br>
            <a:r>
              <a:rPr lang="en-AU" dirty="0"/>
              <a:t>coming up on the next slide…</a:t>
            </a:r>
          </a:p>
        </p:txBody>
      </p:sp>
    </p:spTree>
    <p:extLst>
      <p:ext uri="{BB962C8B-B14F-4D97-AF65-F5344CB8AC3E}">
        <p14:creationId xmlns:p14="http://schemas.microsoft.com/office/powerpoint/2010/main" val="4233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D9354-8D58-7265-BF60-B538C26B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E5A48DD-59EC-FFB9-0110-FA1656FE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781390"/>
            <a:ext cx="8418512" cy="754421"/>
          </a:xfrm>
        </p:spPr>
        <p:txBody>
          <a:bodyPr/>
          <a:lstStyle/>
          <a:p>
            <a:pPr algn="ctr"/>
            <a:r>
              <a:rPr lang="en-AU" dirty="0"/>
              <a:t>Answers:</a:t>
            </a:r>
            <a:br>
              <a:rPr lang="en-AU" dirty="0"/>
            </a:br>
            <a:r>
              <a:rPr lang="en-AU" dirty="0"/>
              <a:t>Ming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126B81B-3259-81D5-AA37-1F483ACE8343}"/>
              </a:ext>
            </a:extLst>
          </p:cNvPr>
          <p:cNvSpPr/>
          <p:nvPr/>
        </p:nvSpPr>
        <p:spPr>
          <a:xfrm>
            <a:off x="3856212" y="5640489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Collection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92D804-C52A-8FFC-8116-6A06C4DD5D88}"/>
              </a:ext>
            </a:extLst>
          </p:cNvPr>
          <p:cNvSpPr/>
          <p:nvPr/>
        </p:nvSpPr>
        <p:spPr>
          <a:xfrm>
            <a:off x="3856213" y="4400880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EC5E96A-53AB-07C6-BE0A-9488937D9F90}"/>
              </a:ext>
            </a:extLst>
          </p:cNvPr>
          <p:cNvSpPr/>
          <p:nvPr/>
        </p:nvSpPr>
        <p:spPr>
          <a:xfrm>
            <a:off x="2668397" y="3161271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4A8B74-3F56-16CB-D232-F9C2625468C9}"/>
              </a:ext>
            </a:extLst>
          </p:cNvPr>
          <p:cNvSpPr/>
          <p:nvPr/>
        </p:nvSpPr>
        <p:spPr>
          <a:xfrm>
            <a:off x="4980139" y="3161271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08D1B-B57B-BC41-F71D-5D5F8DA2C1FA}"/>
              </a:ext>
            </a:extLst>
          </p:cNvPr>
          <p:cNvSpPr/>
          <p:nvPr/>
        </p:nvSpPr>
        <p:spPr>
          <a:xfrm>
            <a:off x="3833634" y="1921662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3936CD0-C1D7-DC32-4ACD-16890C9ACE48}"/>
              </a:ext>
            </a:extLst>
          </p:cNvPr>
          <p:cNvCxnSpPr>
            <a:stCxn id="38" idx="0"/>
            <a:endCxn id="39" idx="2"/>
          </p:cNvCxnSpPr>
          <p:nvPr/>
        </p:nvCxnSpPr>
        <p:spPr>
          <a:xfrm flipV="1">
            <a:off x="4573544" y="5120478"/>
            <a:ext cx="1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F48BA31-E419-332D-0D5F-8305E7FFD920}"/>
              </a:ext>
            </a:extLst>
          </p:cNvPr>
          <p:cNvCxnSpPr>
            <a:endCxn id="40" idx="2"/>
          </p:cNvCxnSpPr>
          <p:nvPr/>
        </p:nvCxnSpPr>
        <p:spPr>
          <a:xfrm flipH="1" flipV="1">
            <a:off x="3385729" y="3880869"/>
            <a:ext cx="916877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AEE198F-6744-A5F1-6C51-E922B73A991A}"/>
              </a:ext>
            </a:extLst>
          </p:cNvPr>
          <p:cNvCxnSpPr>
            <a:endCxn id="42" idx="2"/>
          </p:cNvCxnSpPr>
          <p:nvPr/>
        </p:nvCxnSpPr>
        <p:spPr>
          <a:xfrm flipV="1">
            <a:off x="4861407" y="3880869"/>
            <a:ext cx="836064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17CD0DC-3393-FB9A-93E4-C55E22CDE172}"/>
              </a:ext>
            </a:extLst>
          </p:cNvPr>
          <p:cNvCxnSpPr/>
          <p:nvPr/>
        </p:nvCxnSpPr>
        <p:spPr>
          <a:xfrm flipV="1">
            <a:off x="3431199" y="2641260"/>
            <a:ext cx="871407" cy="52001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DB7106A-3F0A-AF9E-0BE4-EEE1B89B7539}"/>
              </a:ext>
            </a:extLst>
          </p:cNvPr>
          <p:cNvCxnSpPr/>
          <p:nvPr/>
        </p:nvCxnSpPr>
        <p:spPr>
          <a:xfrm flipH="1" flipV="1">
            <a:off x="4765135" y="2641260"/>
            <a:ext cx="881851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6930D250-7756-5BA2-99CC-29E6FD69002C}"/>
              </a:ext>
            </a:extLst>
          </p:cNvPr>
          <p:cNvSpPr/>
          <p:nvPr/>
        </p:nvSpPr>
        <p:spPr>
          <a:xfrm>
            <a:off x="3523676" y="5339899"/>
            <a:ext cx="2054577" cy="13207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69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B89334-FB7A-485A-B506-A5F2AEC5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781390"/>
            <a:ext cx="8418512" cy="754421"/>
          </a:xfrm>
        </p:spPr>
        <p:txBody>
          <a:bodyPr/>
          <a:lstStyle/>
          <a:p>
            <a:pPr algn="ctr"/>
            <a:r>
              <a:rPr lang="en-AU" dirty="0"/>
              <a:t>Answers:</a:t>
            </a:r>
            <a:br>
              <a:rPr lang="en-AU" dirty="0"/>
            </a:br>
            <a:r>
              <a:rPr lang="en-AU" dirty="0"/>
              <a:t>Zane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56212" y="5640489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Collection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56213" y="4400880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8397" y="3161271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80139" y="3161271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33634" y="1921662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cxnSp>
        <p:nvCxnSpPr>
          <p:cNvPr id="46" name="Straight Arrow Connector 45"/>
          <p:cNvCxnSpPr>
            <a:stCxn id="38" idx="0"/>
            <a:endCxn id="39" idx="2"/>
          </p:cNvCxnSpPr>
          <p:nvPr/>
        </p:nvCxnSpPr>
        <p:spPr>
          <a:xfrm flipV="1">
            <a:off x="4573544" y="5120478"/>
            <a:ext cx="1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0" idx="2"/>
          </p:cNvCxnSpPr>
          <p:nvPr/>
        </p:nvCxnSpPr>
        <p:spPr>
          <a:xfrm flipH="1" flipV="1">
            <a:off x="3385729" y="3880869"/>
            <a:ext cx="916877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2" idx="2"/>
          </p:cNvCxnSpPr>
          <p:nvPr/>
        </p:nvCxnSpPr>
        <p:spPr>
          <a:xfrm flipV="1">
            <a:off x="4861407" y="3880869"/>
            <a:ext cx="836064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431199" y="2641260"/>
            <a:ext cx="871407" cy="52001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765135" y="2641260"/>
            <a:ext cx="881851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70602" y="5640488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521511" y="1606980"/>
            <a:ext cx="2054577" cy="13207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A24E61-0453-4531-B566-40EF1D9013AF}"/>
              </a:ext>
            </a:extLst>
          </p:cNvPr>
          <p:cNvSpPr txBox="1"/>
          <p:nvPr/>
        </p:nvSpPr>
        <p:spPr>
          <a:xfrm>
            <a:off x="3796151" y="2994173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E5BEB3-A19D-4208-AB17-16261127B147}"/>
              </a:ext>
            </a:extLst>
          </p:cNvPr>
          <p:cNvSpPr txBox="1"/>
          <p:nvPr/>
        </p:nvSpPr>
        <p:spPr>
          <a:xfrm>
            <a:off x="6128760" y="3058626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9D5499-9155-492F-8210-52728E401A57}"/>
              </a:ext>
            </a:extLst>
          </p:cNvPr>
          <p:cNvSpPr txBox="1"/>
          <p:nvPr/>
        </p:nvSpPr>
        <p:spPr>
          <a:xfrm>
            <a:off x="4970602" y="4426374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B89334-FB7A-485A-B506-A5F2AEC5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781390"/>
            <a:ext cx="8418512" cy="754421"/>
          </a:xfrm>
        </p:spPr>
        <p:txBody>
          <a:bodyPr/>
          <a:lstStyle/>
          <a:p>
            <a:pPr algn="ctr"/>
            <a:r>
              <a:rPr lang="en-AU" dirty="0"/>
              <a:t>Answers:</a:t>
            </a:r>
            <a:br>
              <a:rPr lang="en-AU" dirty="0"/>
            </a:br>
            <a:r>
              <a:rPr lang="en-AU" dirty="0"/>
              <a:t>Aba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56212" y="5640489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Collection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56213" y="4400880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8397" y="3161271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80139" y="3161271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33634" y="1921662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cxnSp>
        <p:nvCxnSpPr>
          <p:cNvPr id="46" name="Straight Arrow Connector 45"/>
          <p:cNvCxnSpPr>
            <a:stCxn id="38" idx="0"/>
            <a:endCxn id="39" idx="2"/>
          </p:cNvCxnSpPr>
          <p:nvPr/>
        </p:nvCxnSpPr>
        <p:spPr>
          <a:xfrm flipV="1">
            <a:off x="4573544" y="5120478"/>
            <a:ext cx="1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0" idx="2"/>
          </p:cNvCxnSpPr>
          <p:nvPr/>
        </p:nvCxnSpPr>
        <p:spPr>
          <a:xfrm flipH="1" flipV="1">
            <a:off x="3385729" y="3880869"/>
            <a:ext cx="916877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2" idx="2"/>
          </p:cNvCxnSpPr>
          <p:nvPr/>
        </p:nvCxnSpPr>
        <p:spPr>
          <a:xfrm flipV="1">
            <a:off x="4861407" y="3880869"/>
            <a:ext cx="836064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431199" y="2641260"/>
            <a:ext cx="871407" cy="52001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765135" y="2641260"/>
            <a:ext cx="881851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80139" y="5536875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450465-9C60-4075-B5C9-6CFA6757A465}"/>
              </a:ext>
            </a:extLst>
          </p:cNvPr>
          <p:cNvSpPr/>
          <p:nvPr/>
        </p:nvSpPr>
        <p:spPr>
          <a:xfrm>
            <a:off x="2403910" y="2860681"/>
            <a:ext cx="2054577" cy="13207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86B005-D201-490A-B458-3F782B299757}"/>
              </a:ext>
            </a:extLst>
          </p:cNvPr>
          <p:cNvSpPr txBox="1"/>
          <p:nvPr/>
        </p:nvSpPr>
        <p:spPr>
          <a:xfrm>
            <a:off x="4904863" y="4266720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365648-DD13-4A27-91F4-7709FB02A11E}"/>
              </a:ext>
            </a:extLst>
          </p:cNvPr>
          <p:cNvSpPr/>
          <p:nvPr/>
        </p:nvSpPr>
        <p:spPr>
          <a:xfrm>
            <a:off x="4619697" y="2882029"/>
            <a:ext cx="2054577" cy="13207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F1029DA-C7B9-40FA-8304-51AE7941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514" y="1692547"/>
            <a:ext cx="2109765" cy="1088015"/>
          </a:xfrm>
        </p:spPr>
        <p:txBody>
          <a:bodyPr/>
          <a:lstStyle/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There are two things which Aba could learn next.</a:t>
            </a:r>
          </a:p>
        </p:txBody>
      </p:sp>
    </p:spTree>
    <p:extLst>
      <p:ext uri="{BB962C8B-B14F-4D97-AF65-F5344CB8AC3E}">
        <p14:creationId xmlns:p14="http://schemas.microsoft.com/office/powerpoint/2010/main" val="8037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B89334-FB7A-485A-B506-A5F2AEC5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781390"/>
            <a:ext cx="8418512" cy="754421"/>
          </a:xfrm>
        </p:spPr>
        <p:txBody>
          <a:bodyPr/>
          <a:lstStyle/>
          <a:p>
            <a:pPr algn="ctr"/>
            <a:r>
              <a:rPr lang="en-AU" dirty="0"/>
              <a:t>Answers:</a:t>
            </a:r>
            <a:br>
              <a:rPr lang="en-AU" dirty="0"/>
            </a:br>
            <a:r>
              <a:rPr lang="en-AU" dirty="0"/>
              <a:t>Clinton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56212" y="5640489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Collection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56213" y="4400880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8397" y="3161271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80139" y="3161271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33634" y="1921662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cxnSp>
        <p:nvCxnSpPr>
          <p:cNvPr id="46" name="Straight Arrow Connector 45"/>
          <p:cNvCxnSpPr>
            <a:stCxn id="38" idx="0"/>
            <a:endCxn id="39" idx="2"/>
          </p:cNvCxnSpPr>
          <p:nvPr/>
        </p:nvCxnSpPr>
        <p:spPr>
          <a:xfrm flipV="1">
            <a:off x="4573544" y="5120478"/>
            <a:ext cx="1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0" idx="2"/>
          </p:cNvCxnSpPr>
          <p:nvPr/>
        </p:nvCxnSpPr>
        <p:spPr>
          <a:xfrm flipH="1" flipV="1">
            <a:off x="3385729" y="3880869"/>
            <a:ext cx="916877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2" idx="2"/>
          </p:cNvCxnSpPr>
          <p:nvPr/>
        </p:nvCxnSpPr>
        <p:spPr>
          <a:xfrm flipV="1">
            <a:off x="4861407" y="3880869"/>
            <a:ext cx="836064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431199" y="2641260"/>
            <a:ext cx="871407" cy="52001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765135" y="2641260"/>
            <a:ext cx="881851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70602" y="5640488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639244" y="2856674"/>
            <a:ext cx="2054577" cy="13207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1B83CB-1FD7-4FAF-ADC7-8BD4BA8E0F68}"/>
              </a:ext>
            </a:extLst>
          </p:cNvPr>
          <p:cNvSpPr txBox="1"/>
          <p:nvPr/>
        </p:nvSpPr>
        <p:spPr>
          <a:xfrm>
            <a:off x="4983611" y="4289482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EFDCC2-3D51-438B-9426-2A27C06E4DCE}"/>
              </a:ext>
            </a:extLst>
          </p:cNvPr>
          <p:cNvSpPr txBox="1"/>
          <p:nvPr/>
        </p:nvSpPr>
        <p:spPr>
          <a:xfrm>
            <a:off x="3765619" y="3049871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F1029DA-C7B9-40FA-8304-51AE7941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958" y="1535811"/>
            <a:ext cx="2109765" cy="2753671"/>
          </a:xfrm>
        </p:spPr>
        <p:txBody>
          <a:bodyPr/>
          <a:lstStyle/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Clinton is not ready to learn counting down by 2’s yet.</a:t>
            </a: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He should learn how to count up by 2’s first.</a:t>
            </a:r>
          </a:p>
        </p:txBody>
      </p:sp>
    </p:spTree>
    <p:extLst>
      <p:ext uri="{BB962C8B-B14F-4D97-AF65-F5344CB8AC3E}">
        <p14:creationId xmlns:p14="http://schemas.microsoft.com/office/powerpoint/2010/main" val="9124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B89334-FB7A-485A-B506-A5F2AEC5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781390"/>
            <a:ext cx="8418512" cy="754421"/>
          </a:xfrm>
        </p:spPr>
        <p:txBody>
          <a:bodyPr/>
          <a:lstStyle/>
          <a:p>
            <a:pPr algn="ctr"/>
            <a:r>
              <a:rPr lang="en-AU" dirty="0"/>
              <a:t>Answers:</a:t>
            </a:r>
            <a:br>
              <a:rPr lang="en-AU" dirty="0"/>
            </a:br>
            <a:r>
              <a:rPr lang="en-AU" dirty="0" err="1"/>
              <a:t>Aarushi</a:t>
            </a:r>
            <a:endParaRPr lang="en-AU" dirty="0"/>
          </a:p>
        </p:txBody>
      </p:sp>
      <p:sp>
        <p:nvSpPr>
          <p:cNvPr id="38" name="Rectangle 37"/>
          <p:cNvSpPr/>
          <p:nvPr/>
        </p:nvSpPr>
        <p:spPr>
          <a:xfrm>
            <a:off x="3856212" y="5640489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Collection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56213" y="4400880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668397" y="3161271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980139" y="3161271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33634" y="1921662"/>
            <a:ext cx="1434663" cy="7195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cxnSp>
        <p:nvCxnSpPr>
          <p:cNvPr id="46" name="Straight Arrow Connector 45"/>
          <p:cNvCxnSpPr>
            <a:stCxn id="38" idx="0"/>
            <a:endCxn id="39" idx="2"/>
          </p:cNvCxnSpPr>
          <p:nvPr/>
        </p:nvCxnSpPr>
        <p:spPr>
          <a:xfrm flipV="1">
            <a:off x="4573544" y="5120478"/>
            <a:ext cx="1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0" idx="2"/>
          </p:cNvCxnSpPr>
          <p:nvPr/>
        </p:nvCxnSpPr>
        <p:spPr>
          <a:xfrm flipH="1" flipV="1">
            <a:off x="3385729" y="3880869"/>
            <a:ext cx="916877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2" idx="2"/>
          </p:cNvCxnSpPr>
          <p:nvPr/>
        </p:nvCxnSpPr>
        <p:spPr>
          <a:xfrm flipV="1">
            <a:off x="4861407" y="3880869"/>
            <a:ext cx="836064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431199" y="2641260"/>
            <a:ext cx="871407" cy="52001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4765135" y="2641260"/>
            <a:ext cx="881851" cy="52001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70602" y="5640488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12BFC4-72F0-412A-96CB-4C2C0662BA0B}"/>
              </a:ext>
            </a:extLst>
          </p:cNvPr>
          <p:cNvSpPr txBox="1"/>
          <p:nvPr/>
        </p:nvSpPr>
        <p:spPr>
          <a:xfrm>
            <a:off x="4965835" y="4393992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C81FF5-A0EA-4175-A268-C598C43BBE42}"/>
              </a:ext>
            </a:extLst>
          </p:cNvPr>
          <p:cNvSpPr txBox="1"/>
          <p:nvPr/>
        </p:nvSpPr>
        <p:spPr>
          <a:xfrm>
            <a:off x="3684370" y="3067500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D81C0C-497C-4692-B025-4A92989FA594}"/>
              </a:ext>
            </a:extLst>
          </p:cNvPr>
          <p:cNvSpPr txBox="1"/>
          <p:nvPr/>
        </p:nvSpPr>
        <p:spPr>
          <a:xfrm>
            <a:off x="6097155" y="3067499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90CBE8-F0CE-424E-8C78-EAFDD37F1A01}"/>
              </a:ext>
            </a:extLst>
          </p:cNvPr>
          <p:cNvSpPr txBox="1"/>
          <p:nvPr/>
        </p:nvSpPr>
        <p:spPr>
          <a:xfrm>
            <a:off x="4985064" y="1803709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F1029DA-C7B9-40FA-8304-51AE7941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4958" y="1535811"/>
            <a:ext cx="2109765" cy="2753671"/>
          </a:xfrm>
        </p:spPr>
        <p:txBody>
          <a:bodyPr/>
          <a:lstStyle/>
          <a:p>
            <a:pPr marL="0" indent="0">
              <a:buNone/>
            </a:pPr>
            <a:r>
              <a:rPr lang="en-AU" b="0" dirty="0" err="1">
                <a:latin typeface="Raleway" panose="020B0003030101060003" pitchFamily="34" charset="0"/>
              </a:rPr>
              <a:t>Aarushi</a:t>
            </a:r>
            <a:r>
              <a:rPr lang="en-AU" b="0" dirty="0">
                <a:latin typeface="Raleway" panose="020B0003030101060003" pitchFamily="34" charset="0"/>
              </a:rPr>
              <a:t> already knows all of these things.</a:t>
            </a: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She must be ready to learn something different!</a:t>
            </a:r>
          </a:p>
        </p:txBody>
      </p:sp>
    </p:spTree>
    <p:extLst>
      <p:ext uri="{BB962C8B-B14F-4D97-AF65-F5344CB8AC3E}">
        <p14:creationId xmlns:p14="http://schemas.microsoft.com/office/powerpoint/2010/main" val="19807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9334-FB7A-485A-B506-A5F2AEC5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Soon you will do your own diagnostic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29DA-C7B9-40FA-8304-51AE7941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81" y="1853835"/>
            <a:ext cx="7758775" cy="4386263"/>
          </a:xfrm>
        </p:spPr>
        <p:txBody>
          <a:bodyPr/>
          <a:lstStyle/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Let’s work out what </a:t>
            </a:r>
            <a:r>
              <a:rPr lang="en-AU" i="1" dirty="0">
                <a:latin typeface="Raleway" panose="020B0003030101060003" pitchFamily="34" charset="0"/>
              </a:rPr>
              <a:t>you</a:t>
            </a:r>
            <a:r>
              <a:rPr lang="en-AU" b="0" dirty="0">
                <a:latin typeface="Raleway" panose="020B0003030101060003" pitchFamily="34" charset="0"/>
              </a:rPr>
              <a:t> are ready to learn next in mathematics.</a:t>
            </a: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You will do a diagnostic yourself. This is more advanced than the simple diagnostic we’ve just looked at.</a:t>
            </a:r>
          </a:p>
          <a:p>
            <a:endParaRPr lang="en-AU" b="0" dirty="0">
              <a:latin typeface="Raleway" panose="020B0003030101060003" pitchFamily="34" charset="0"/>
            </a:endParaRPr>
          </a:p>
          <a:p>
            <a:r>
              <a:rPr lang="en-AU" b="0" i="1" dirty="0">
                <a:latin typeface="Raleway" panose="020B0003030101060003" pitchFamily="34" charset="0"/>
              </a:rPr>
              <a:t>You do it on a computer</a:t>
            </a:r>
          </a:p>
          <a:p>
            <a:endParaRPr lang="en-AU" b="0" i="1" dirty="0">
              <a:latin typeface="Raleway" panose="020B0003030101060003" pitchFamily="34" charset="0"/>
            </a:endParaRPr>
          </a:p>
          <a:p>
            <a:r>
              <a:rPr lang="en-AU" b="0" i="1" dirty="0">
                <a:latin typeface="Raleway" panose="020B0003030101060003" pitchFamily="34" charset="0"/>
              </a:rPr>
              <a:t>It covers a huge amount of mathematics in one go</a:t>
            </a:r>
          </a:p>
          <a:p>
            <a:endParaRPr lang="en-AU" b="0" i="1" dirty="0">
              <a:latin typeface="Raleway" panose="020B0003030101060003" pitchFamily="34" charset="0"/>
            </a:endParaRPr>
          </a:p>
          <a:p>
            <a:r>
              <a:rPr lang="en-AU" b="0" i="1" dirty="0">
                <a:latin typeface="Raleway" panose="020B0003030101060003" pitchFamily="34" charset="0"/>
              </a:rPr>
              <a:t>There are more questions, so single mistakes won’t matter</a:t>
            </a:r>
          </a:p>
          <a:p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Your login details will arrive soon!</a:t>
            </a:r>
          </a:p>
        </p:txBody>
      </p:sp>
    </p:spTree>
    <p:extLst>
      <p:ext uri="{BB962C8B-B14F-4D97-AF65-F5344CB8AC3E}">
        <p14:creationId xmlns:p14="http://schemas.microsoft.com/office/powerpoint/2010/main" val="30531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836590-CF49-C755-4B59-ED42A6AE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3 (Optional) – Sneak peek of what comes next…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76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0098A-410B-1BBF-01DD-03959BD37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59333-13A1-E58F-1D51-4BB21D956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Sneak peek of what comes next…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C9893-43D7-B311-A711-F6DB387BD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81" y="1853835"/>
            <a:ext cx="7758775" cy="4386263"/>
          </a:xfrm>
        </p:spPr>
        <p:txBody>
          <a:bodyPr/>
          <a:lstStyle/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When your login details arrive, they come with a video showing you what happens next.</a:t>
            </a: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If you’d like a sneak peek at that video right now, click on the link below:</a:t>
            </a: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 algn="ctr">
              <a:buNone/>
            </a:pPr>
            <a:r>
              <a:rPr lang="en-AU" b="0" dirty="0">
                <a:latin typeface="Raleway" panose="020B0003030101060003" pitchFamily="34" charset="0"/>
                <a:hlinkClick r:id="rId3"/>
              </a:rPr>
              <a:t>Video: First steps after login</a:t>
            </a:r>
            <a:br>
              <a:rPr lang="en-AU" b="0" dirty="0">
                <a:latin typeface="Raleway" panose="020B0003030101060003" pitchFamily="34" charset="0"/>
              </a:rPr>
            </a:br>
            <a:r>
              <a:rPr lang="en-GB" sz="1200" b="0" dirty="0"/>
              <a:t> (ctrl + click to follow the link)</a:t>
            </a:r>
            <a:endParaRPr lang="en-AU" sz="1200" b="0" dirty="0"/>
          </a:p>
          <a:p>
            <a:pPr marL="0" indent="0" algn="ctr">
              <a:buNone/>
            </a:pPr>
            <a:endParaRPr lang="en-AU" b="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6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B064D1-2261-6CE9-B737-53EE724F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this lesson</a:t>
            </a:r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7893B29-53D0-0940-2EDF-DE14492539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6711" y="2084378"/>
            <a:ext cx="7668679" cy="442877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Print out </a:t>
            </a:r>
            <a:r>
              <a:rPr lang="en-GB" dirty="0">
                <a:hlinkClick r:id="rId2"/>
              </a:rPr>
              <a:t>these 7 pages</a:t>
            </a:r>
            <a:r>
              <a:rPr lang="en-GB" dirty="0"/>
              <a:t> </a:t>
            </a:r>
            <a:r>
              <a:rPr lang="en-GB" sz="1400" dirty="0"/>
              <a:t>(ctrl + click to follow the link)</a:t>
            </a:r>
            <a:endParaRPr lang="en-AU" sz="1400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Work through this PowerPoint with your parent or carer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If you have siblings, you can all do this lesson together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Have scissors and a pen/pencil ready to use</a:t>
            </a:r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2E77F97-50E2-BE9A-C961-3C10B7612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 great way to get started with Maths Pathway Home!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50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E2506F-4012-1CBA-E61B-678DB278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55" y="3087546"/>
            <a:ext cx="8487508" cy="682906"/>
          </a:xfrm>
        </p:spPr>
        <p:txBody>
          <a:bodyPr/>
          <a:lstStyle/>
          <a:p>
            <a:r>
              <a:rPr lang="en-GB" dirty="0"/>
              <a:t>Part 1 – Does maths have</a:t>
            </a:r>
            <a:br>
              <a:rPr lang="en-GB" dirty="0"/>
            </a:br>
            <a:r>
              <a:rPr lang="en-GB" dirty="0"/>
              <a:t>only one ‘correct’ order?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81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9334-FB7A-485A-B506-A5F2AEC5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Imagine…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29DA-C7B9-40FA-8304-51AE7941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81" y="1659627"/>
            <a:ext cx="7758775" cy="4911106"/>
          </a:xfrm>
        </p:spPr>
        <p:txBody>
          <a:bodyPr/>
          <a:lstStyle/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You want to teach a younger child about counting.</a:t>
            </a: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You think of some different types of counting.</a:t>
            </a: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To help you plan, you make one card for each type.</a:t>
            </a: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What order should you teach these in?</a:t>
            </a:r>
            <a:endParaRPr lang="en-AU" b="0" dirty="0"/>
          </a:p>
          <a:p>
            <a:pPr marL="0" indent="0">
              <a:buNone/>
            </a:pPr>
            <a:endParaRPr lang="en-AU" b="0" dirty="0"/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Instructions:	</a:t>
            </a:r>
            <a:r>
              <a:rPr lang="en-AU" dirty="0">
                <a:latin typeface="Raleway" panose="020B0003030101060003" pitchFamily="34" charset="0"/>
              </a:rPr>
              <a:t>1. Cut out these five cards</a:t>
            </a:r>
            <a:r>
              <a:rPr lang="en-AU" b="0" dirty="0">
                <a:latin typeface="Raleway" panose="020B0003030101060003" pitchFamily="34" charset="0"/>
              </a:rPr>
              <a:t> (from the </a:t>
            </a:r>
            <a:r>
              <a:rPr lang="en-AU" b="0" dirty="0">
                <a:latin typeface="Raleway" panose="020B0003030101060003" pitchFamily="34" charset="0"/>
                <a:hlinkClick r:id="rId3"/>
              </a:rPr>
              <a:t>print-out</a:t>
            </a:r>
            <a:r>
              <a:rPr lang="en-AU" b="0" dirty="0">
                <a:latin typeface="Raleway" panose="020B0003030101060003" pitchFamily="34" charset="0"/>
              </a:rPr>
              <a:t>)</a:t>
            </a:r>
            <a:endParaRPr lang="en-AU" b="0" dirty="0"/>
          </a:p>
          <a:p>
            <a:pPr marL="0" indent="0">
              <a:buNone/>
            </a:pPr>
            <a:r>
              <a:rPr lang="en-AU" b="0" dirty="0"/>
              <a:t>		2. Arrange the cards </a:t>
            </a:r>
            <a:r>
              <a:rPr lang="en-AU" b="0" u="sng" dirty="0"/>
              <a:t>in 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9267" b="66430"/>
          <a:stretch/>
        </p:blipFill>
        <p:spPr>
          <a:xfrm>
            <a:off x="2526048" y="3409561"/>
            <a:ext cx="1237368" cy="1068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0393" b="66242"/>
          <a:stretch/>
        </p:blipFill>
        <p:spPr>
          <a:xfrm>
            <a:off x="1178457" y="3403600"/>
            <a:ext cx="1209896" cy="1074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0489" t="33571" b="33028"/>
          <a:stretch/>
        </p:blipFill>
        <p:spPr>
          <a:xfrm>
            <a:off x="6656708" y="3403600"/>
            <a:ext cx="1207567" cy="1063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" t="33571" r="49144" b="33308"/>
          <a:stretch/>
        </p:blipFill>
        <p:spPr>
          <a:xfrm>
            <a:off x="5276174" y="3403600"/>
            <a:ext cx="1240348" cy="10543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66411" r="49267" b="1"/>
          <a:stretch/>
        </p:blipFill>
        <p:spPr>
          <a:xfrm>
            <a:off x="3901111" y="3408956"/>
            <a:ext cx="1237368" cy="10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B89334-FB7A-485A-B506-A5F2AEC5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781390"/>
            <a:ext cx="8418512" cy="754421"/>
          </a:xfrm>
        </p:spPr>
        <p:txBody>
          <a:bodyPr/>
          <a:lstStyle/>
          <a:p>
            <a:pPr algn="ctr"/>
            <a:r>
              <a:rPr lang="en-AU" dirty="0"/>
              <a:t>More than one right answer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98745" y="3486821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10184" y="5887292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Collection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10184" y="4847269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10184" y="3807246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10184" y="2767223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0184" y="1727200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cxnSp>
        <p:nvCxnSpPr>
          <p:cNvPr id="23" name="Straight Arrow Connector 22"/>
          <p:cNvCxnSpPr>
            <a:stCxn id="17" idx="0"/>
            <a:endCxn id="18" idx="2"/>
          </p:cNvCxnSpPr>
          <p:nvPr/>
        </p:nvCxnSpPr>
        <p:spPr>
          <a:xfrm flipV="1">
            <a:off x="1727516" y="5566867"/>
            <a:ext cx="0" cy="32042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727516" y="4526844"/>
            <a:ext cx="0" cy="32042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727516" y="3486821"/>
            <a:ext cx="0" cy="32042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733476" y="2446798"/>
            <a:ext cx="0" cy="32042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52125" y="3486821"/>
            <a:ext cx="72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✓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63564" y="5887292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Collection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63564" y="4847269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63564" y="2767223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63564" y="3807246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63564" y="1727200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cxnSp>
        <p:nvCxnSpPr>
          <p:cNvPr id="33" name="Straight Arrow Connector 32"/>
          <p:cNvCxnSpPr>
            <a:stCxn id="28" idx="0"/>
            <a:endCxn id="29" idx="2"/>
          </p:cNvCxnSpPr>
          <p:nvPr/>
        </p:nvCxnSpPr>
        <p:spPr>
          <a:xfrm flipV="1">
            <a:off x="6880896" y="5566867"/>
            <a:ext cx="0" cy="32042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880896" y="4526844"/>
            <a:ext cx="0" cy="32042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880896" y="3486821"/>
            <a:ext cx="0" cy="32042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886856" y="2446798"/>
            <a:ext cx="0" cy="32042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097379" y="3486821"/>
            <a:ext cx="90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>
                <a:solidFill>
                  <a:srgbClr val="FF0000"/>
                </a:solidFill>
              </a:rPr>
              <a:t>or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0800000">
            <a:off x="5306454" y="3062052"/>
            <a:ext cx="1174296" cy="1174296"/>
          </a:xfrm>
          <a:prstGeom prst="arc">
            <a:avLst>
              <a:gd name="adj1" fmla="val 16200000"/>
              <a:gd name="adj2" fmla="val 535230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858460" y="3062052"/>
            <a:ext cx="2734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858460" y="4233468"/>
            <a:ext cx="27348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9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3B89334-FB7A-485A-B506-A5F2AEC5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950725"/>
            <a:ext cx="8418512" cy="754421"/>
          </a:xfrm>
        </p:spPr>
        <p:txBody>
          <a:bodyPr/>
          <a:lstStyle/>
          <a:p>
            <a:pPr algn="ctr"/>
            <a:r>
              <a:rPr lang="en-AU" dirty="0"/>
              <a:t>Actually, it’s not just a simple line.</a:t>
            </a:r>
            <a:br>
              <a:rPr lang="en-AU" dirty="0"/>
            </a:br>
            <a:r>
              <a:rPr lang="en-AU" dirty="0"/>
              <a:t>It’s a whole map.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34010" y="5759498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Collection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34011" y="4519889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46195" y="3280280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1’s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57937" y="3280280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Up 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11432" y="2040671"/>
            <a:ext cx="1434663" cy="7195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Down</a:t>
            </a:r>
            <a:b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</a:br>
            <a:r>
              <a:rPr lang="en-AU" sz="2000" dirty="0">
                <a:solidFill>
                  <a:srgbClr val="000000"/>
                </a:solidFill>
                <a:latin typeface="Raleway" panose="020B0003030101060003" pitchFamily="34" charset="0"/>
                <a:ea typeface="Raleway SemiBold" panose="020B0703030101060003" pitchFamily="34" charset="0"/>
                <a:cs typeface="Raleway SemiBold" panose="020B0703030101060003" pitchFamily="34" charset="0"/>
              </a:rPr>
              <a:t>by 2’s</a:t>
            </a:r>
          </a:p>
        </p:txBody>
      </p:sp>
      <p:cxnSp>
        <p:nvCxnSpPr>
          <p:cNvPr id="23" name="Straight Arrow Connector 22"/>
          <p:cNvCxnSpPr>
            <a:stCxn id="17" idx="0"/>
            <a:endCxn id="18" idx="2"/>
          </p:cNvCxnSpPr>
          <p:nvPr/>
        </p:nvCxnSpPr>
        <p:spPr>
          <a:xfrm flipV="1">
            <a:off x="4651342" y="5239487"/>
            <a:ext cx="1" cy="5200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9" idx="2"/>
          </p:cNvCxnSpPr>
          <p:nvPr/>
        </p:nvCxnSpPr>
        <p:spPr>
          <a:xfrm flipH="1" flipV="1">
            <a:off x="3463527" y="3999878"/>
            <a:ext cx="916877" cy="5200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0" idx="2"/>
          </p:cNvCxnSpPr>
          <p:nvPr/>
        </p:nvCxnSpPr>
        <p:spPr>
          <a:xfrm flipV="1">
            <a:off x="4939205" y="3999878"/>
            <a:ext cx="836064" cy="5200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3508997" y="2760269"/>
            <a:ext cx="871407" cy="520012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4842933" y="2760269"/>
            <a:ext cx="881851" cy="52001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hart Placeholder 8">
            <a:extLst>
              <a:ext uri="{FF2B5EF4-FFF2-40B4-BE49-F238E27FC236}">
                <a16:creationId xmlns:a16="http://schemas.microsoft.com/office/drawing/2014/main" id="{AB2227F6-62C3-4ED0-8492-5CFD89DF39EF}"/>
              </a:ext>
            </a:extLst>
          </p:cNvPr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tretch>
            <a:fillRect/>
          </a:stretch>
        </p:blipFill>
        <p:spPr>
          <a:xfrm>
            <a:off x="3078760" y="0"/>
            <a:ext cx="5089461" cy="6868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62831-E9D3-4C52-8563-06846B18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09" y="643468"/>
            <a:ext cx="2653325" cy="5610576"/>
          </a:xfrm>
        </p:spPr>
        <p:txBody>
          <a:bodyPr/>
          <a:lstStyle/>
          <a:p>
            <a:pPr algn="ctr"/>
            <a:r>
              <a:rPr lang="en-AU" dirty="0"/>
              <a:t>For your maths learning there is also a map</a:t>
            </a:r>
            <a:br>
              <a:rPr lang="en-AU" dirty="0"/>
            </a:br>
            <a:br>
              <a:rPr lang="en-AU" dirty="0"/>
            </a:br>
            <a:r>
              <a:rPr lang="en-AU" dirty="0"/>
              <a:t>Here is just one small part of that map.</a:t>
            </a:r>
            <a:br>
              <a:rPr lang="en-AU" dirty="0"/>
            </a:br>
            <a:br>
              <a:rPr lang="en-AU" dirty="0"/>
            </a:br>
            <a:r>
              <a:rPr lang="en-AU" dirty="0"/>
              <a:t>The whole map is too advanced to show in one picture.</a:t>
            </a:r>
          </a:p>
        </p:txBody>
      </p:sp>
    </p:spTree>
    <p:extLst>
      <p:ext uri="{BB962C8B-B14F-4D97-AF65-F5344CB8AC3E}">
        <p14:creationId xmlns:p14="http://schemas.microsoft.com/office/powerpoint/2010/main" val="7322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2E8A0C-8645-F11A-C259-CACC7C7E5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2 – What is a ‘diagnostic’?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93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9334-FB7A-485A-B506-A5F2AEC5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Imagine…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29DA-C7B9-40FA-8304-51AE7941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581" y="1853836"/>
            <a:ext cx="7758775" cy="4569542"/>
          </a:xfrm>
        </p:spPr>
        <p:txBody>
          <a:bodyPr/>
          <a:lstStyle/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You want to teach another child about counting</a:t>
            </a: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But you don’t know where they are up to in their learning.</a:t>
            </a: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You work out what they are ready to learn next using a </a:t>
            </a:r>
            <a:r>
              <a:rPr lang="en-AU" dirty="0">
                <a:latin typeface="Raleway" panose="020B0003030101060003" pitchFamily="34" charset="0"/>
              </a:rPr>
              <a:t>diagnostic</a:t>
            </a:r>
            <a:r>
              <a:rPr lang="en-AU" b="0" dirty="0">
                <a:latin typeface="Raleway" panose="020B0003030101060003" pitchFamily="34" charset="0"/>
              </a:rPr>
              <a:t>.</a:t>
            </a: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The learner answers some questions. By looking at their answers, you can work out what they are ready to learn next.</a:t>
            </a: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Instructions:</a:t>
            </a:r>
            <a:r>
              <a:rPr lang="en-AU" b="0" dirty="0"/>
              <a:t>	</a:t>
            </a:r>
            <a:r>
              <a:rPr lang="en-AU" dirty="0">
                <a:latin typeface="Raleway" panose="020B0003030101060003" pitchFamily="34" charset="0"/>
              </a:rPr>
              <a:t>Fill in the worksheet titled “What are they ready </a:t>
            </a:r>
            <a:br>
              <a:rPr lang="en-AU" dirty="0">
                <a:latin typeface="Raleway" panose="020B0003030101060003" pitchFamily="34" charset="0"/>
              </a:rPr>
            </a:br>
            <a:r>
              <a:rPr lang="en-AU" dirty="0">
                <a:latin typeface="Raleway" panose="020B0003030101060003" pitchFamily="34" charset="0"/>
              </a:rPr>
              <a:t>		to learn next?” from the </a:t>
            </a:r>
            <a:r>
              <a:rPr lang="en-AU" dirty="0">
                <a:latin typeface="Raleway" panose="020B0003030101060003" pitchFamily="34" charset="0"/>
                <a:hlinkClick r:id="rId3"/>
              </a:rPr>
              <a:t>print-out</a:t>
            </a:r>
            <a:endParaRPr lang="en-AU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en-AU" i="1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b="0" dirty="0">
                <a:latin typeface="Raleway" panose="020B0003030101060003" pitchFamily="34" charset="0"/>
              </a:rPr>
              <a:t>Do this by:	1. </a:t>
            </a:r>
            <a:r>
              <a:rPr lang="en-AU" dirty="0">
                <a:latin typeface="Raleway" panose="020B0003030101060003" pitchFamily="34" charset="0"/>
              </a:rPr>
              <a:t>Look at each child’s diagnostic in the </a:t>
            </a:r>
            <a:r>
              <a:rPr lang="en-AU" dirty="0">
                <a:latin typeface="Raleway" panose="020B0003030101060003" pitchFamily="34" charset="0"/>
                <a:hlinkClick r:id="rId3"/>
              </a:rPr>
              <a:t>print-out</a:t>
            </a:r>
            <a:endParaRPr lang="en-AU" dirty="0">
              <a:latin typeface="Raleway" panose="020B0003030101060003" pitchFamily="34" charset="0"/>
            </a:endParaRPr>
          </a:p>
          <a:p>
            <a:pPr marL="0" indent="0">
              <a:buNone/>
            </a:pPr>
            <a:r>
              <a:rPr lang="en-AU" dirty="0">
                <a:latin typeface="Raleway" panose="020B0003030101060003" pitchFamily="34" charset="0"/>
              </a:rPr>
              <a:t>		</a:t>
            </a:r>
            <a:r>
              <a:rPr lang="en-AU" b="0" dirty="0">
                <a:latin typeface="Raleway" panose="020B0003030101060003" pitchFamily="34" charset="0"/>
              </a:rPr>
              <a:t>2.</a:t>
            </a:r>
            <a:r>
              <a:rPr lang="en-AU" dirty="0">
                <a:latin typeface="Raleway" panose="020B0003030101060003" pitchFamily="34" charset="0"/>
              </a:rPr>
              <a:t> </a:t>
            </a:r>
            <a:r>
              <a:rPr lang="en-AU" u="sng" dirty="0">
                <a:latin typeface="Raleway" panose="020B0003030101060003" pitchFamily="34" charset="0"/>
              </a:rPr>
              <a:t>Tick</a:t>
            </a:r>
            <a:r>
              <a:rPr lang="en-AU" dirty="0">
                <a:latin typeface="Raleway" panose="020B0003030101060003" pitchFamily="34" charset="0"/>
              </a:rPr>
              <a:t> what each child </a:t>
            </a:r>
            <a:r>
              <a:rPr lang="en-AU" i="1" dirty="0">
                <a:latin typeface="Raleway" panose="020B0003030101060003" pitchFamily="34" charset="0"/>
              </a:rPr>
              <a:t>already knows</a:t>
            </a:r>
            <a:r>
              <a:rPr lang="en-AU" dirty="0">
                <a:latin typeface="Raleway" panose="020B0003030101060003" pitchFamily="34" charset="0"/>
              </a:rPr>
              <a:t> how to do</a:t>
            </a:r>
          </a:p>
          <a:p>
            <a:pPr marL="0" indent="0">
              <a:buNone/>
            </a:pPr>
            <a:r>
              <a:rPr lang="en-AU" dirty="0">
                <a:latin typeface="Raleway" panose="020B0003030101060003" pitchFamily="34" charset="0"/>
              </a:rPr>
              <a:t>		</a:t>
            </a:r>
            <a:r>
              <a:rPr lang="en-AU" b="0" dirty="0">
                <a:latin typeface="Raleway" panose="020B0003030101060003" pitchFamily="34" charset="0"/>
              </a:rPr>
              <a:t>3.</a:t>
            </a:r>
            <a:r>
              <a:rPr lang="en-AU" dirty="0">
                <a:latin typeface="Raleway" panose="020B0003030101060003" pitchFamily="34" charset="0"/>
              </a:rPr>
              <a:t> </a:t>
            </a:r>
            <a:r>
              <a:rPr lang="en-AU" u="sng" dirty="0">
                <a:latin typeface="Raleway" panose="020B0003030101060003" pitchFamily="34" charset="0"/>
              </a:rPr>
              <a:t>Circle</a:t>
            </a:r>
            <a:r>
              <a:rPr lang="en-AU" dirty="0">
                <a:latin typeface="Raleway" panose="020B0003030101060003" pitchFamily="34" charset="0"/>
              </a:rPr>
              <a:t> what each child is </a:t>
            </a:r>
            <a:r>
              <a:rPr lang="en-AU" i="1" dirty="0">
                <a:latin typeface="Raleway" panose="020B0003030101060003" pitchFamily="34" charset="0"/>
              </a:rPr>
              <a:t>ready to learn</a:t>
            </a:r>
            <a:r>
              <a:rPr lang="en-AU" dirty="0">
                <a:latin typeface="Raleway" panose="020B0003030101060003" pitchFamily="34" charset="0"/>
              </a:rPr>
              <a:t> next</a:t>
            </a:r>
            <a:endParaRPr lang="en-AU" b="0" dirty="0">
              <a:latin typeface="Raleway" panose="020B0003030101060003" pitchFamily="34" charset="0"/>
            </a:endParaRPr>
          </a:p>
          <a:p>
            <a:pPr marL="0" indent="0">
              <a:buNone/>
            </a:pPr>
            <a:endParaRPr lang="en-AU" b="0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8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s Pathway - Presentation">
  <a:themeElements>
    <a:clrScheme name="Maths Pathway 1">
      <a:dk1>
        <a:srgbClr val="6E8C74"/>
      </a:dk1>
      <a:lt1>
        <a:srgbClr val="929392"/>
      </a:lt1>
      <a:dk2>
        <a:srgbClr val="919193"/>
      </a:dk2>
      <a:lt2>
        <a:srgbClr val="FFFFFF"/>
      </a:lt2>
      <a:accent1>
        <a:srgbClr val="DC5B25"/>
      </a:accent1>
      <a:accent2>
        <a:srgbClr val="97C6BA"/>
      </a:accent2>
      <a:accent3>
        <a:srgbClr val="005DA3"/>
      </a:accent3>
      <a:accent4>
        <a:srgbClr val="786790"/>
      </a:accent4>
      <a:accent5>
        <a:srgbClr val="CE3D6C"/>
      </a:accent5>
      <a:accent6>
        <a:srgbClr val="FEE189"/>
      </a:accent6>
      <a:hlink>
        <a:srgbClr val="005DA3"/>
      </a:hlink>
      <a:folHlink>
        <a:srgbClr val="786790"/>
      </a:folHlink>
    </a:clrScheme>
    <a:fontScheme name="Custom 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P-Presentation-Template(Internal)-ExampleContent" id="{DE94BE03-688A-4D30-981B-B958C57AB817}" vid="{939CB850-EF17-43C3-927B-6234CF503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MP-Presentation-Template(Internal)-Blank</Template>
  <TotalTime>1215</TotalTime>
  <Words>720</Words>
  <Application>Microsoft Office PowerPoint</Application>
  <PresentationFormat>On-screen Show (4:3)</PresentationFormat>
  <Paragraphs>132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Raleway</vt:lpstr>
      <vt:lpstr>Arial</vt:lpstr>
      <vt:lpstr>Raleway Light</vt:lpstr>
      <vt:lpstr>Raleway-SemiBold</vt:lpstr>
      <vt:lpstr>Calibri</vt:lpstr>
      <vt:lpstr>Raleway ExtraBold</vt:lpstr>
      <vt:lpstr>Wingdings</vt:lpstr>
      <vt:lpstr>Raleway SemiBold</vt:lpstr>
      <vt:lpstr>Maths Pathway - Presentation</vt:lpstr>
      <vt:lpstr>Getting Started with Maths Pathway Home</vt:lpstr>
      <vt:lpstr>How to use this lesson</vt:lpstr>
      <vt:lpstr>Part 1 – Does maths have only one ‘correct’ order?</vt:lpstr>
      <vt:lpstr>Imagine…</vt:lpstr>
      <vt:lpstr>More than one right answer</vt:lpstr>
      <vt:lpstr>Actually, it’s not just a simple line. It’s a whole map.</vt:lpstr>
      <vt:lpstr>For your maths learning there is also a map  Here is just one small part of that map.  The whole map is too advanced to show in one picture.</vt:lpstr>
      <vt:lpstr>Part 2 – What is a ‘diagnostic’?</vt:lpstr>
      <vt:lpstr>Imagine…</vt:lpstr>
      <vt:lpstr>Answers: coming up on the next slide…</vt:lpstr>
      <vt:lpstr>Answers: Ming</vt:lpstr>
      <vt:lpstr>Answers: Zane</vt:lpstr>
      <vt:lpstr>Answers: Aba</vt:lpstr>
      <vt:lpstr>Answers: Clinton</vt:lpstr>
      <vt:lpstr>Answers: Aarushi</vt:lpstr>
      <vt:lpstr>Soon you will do your own diagnostic</vt:lpstr>
      <vt:lpstr>Part 3 (Optional) – Sneak peek of what comes next…</vt:lpstr>
      <vt:lpstr>Sneak peek of what comes next…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Maths Pathway</dc:title>
  <dc:subject/>
  <dc:creator>Tony Matthys</dc:creator>
  <cp:keywords/>
  <dc:description/>
  <cp:lastModifiedBy>Justin Matthys</cp:lastModifiedBy>
  <cp:revision>137</cp:revision>
  <cp:lastPrinted>2013-01-17T05:43:31Z</cp:lastPrinted>
  <dcterms:created xsi:type="dcterms:W3CDTF">2017-11-21T04:09:58Z</dcterms:created>
  <dcterms:modified xsi:type="dcterms:W3CDTF">2025-03-03T00:06:39Z</dcterms:modified>
  <cp:category/>
</cp:coreProperties>
</file>